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6"/>
  </p:notesMasterIdLst>
  <p:sldIdLst>
    <p:sldId id="256" r:id="rId2"/>
    <p:sldId id="282" r:id="rId3"/>
    <p:sldId id="262" r:id="rId4"/>
    <p:sldId id="263" r:id="rId5"/>
    <p:sldId id="269" r:id="rId6"/>
    <p:sldId id="283" r:id="rId7"/>
    <p:sldId id="277" r:id="rId8"/>
    <p:sldId id="278" r:id="rId9"/>
    <p:sldId id="284" r:id="rId10"/>
    <p:sldId id="281" r:id="rId11"/>
    <p:sldId id="273" r:id="rId12"/>
    <p:sldId id="285" r:id="rId13"/>
    <p:sldId id="276" r:id="rId14"/>
    <p:sldId id="280" r:id="rId15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Помірний стиль 2 –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Без стилю та сі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2" autoAdjust="0"/>
    <p:restoredTop sz="81988" autoAdjust="0"/>
  </p:normalViewPr>
  <p:slideViewPr>
    <p:cSldViewPr snapToGrid="0">
      <p:cViewPr varScale="1">
        <p:scale>
          <a:sx n="71" d="100"/>
          <a:sy n="71" d="100"/>
        </p:scale>
        <p:origin x="1090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0E4307-FF4B-4447-9535-8712A9F4DB33}" type="datetimeFigureOut">
              <a:rPr lang="uk-UA" smtClean="0"/>
              <a:t>23.05.2019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262949-8C3C-414C-BEC9-6CEF3F91B34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49038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262949-8C3C-414C-BEC9-6CEF3F91B34E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04107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Roassal</a:t>
            </a:r>
            <a:r>
              <a:rPr lang="en-GB" dirty="0"/>
              <a:t> – </a:t>
            </a:r>
            <a:r>
              <a:rPr lang="uk-UA" dirty="0"/>
              <a:t>це </a:t>
            </a:r>
            <a:r>
              <a:rPr lang="uk-UA" dirty="0" err="1"/>
              <a:t>візуалізаційний</a:t>
            </a:r>
            <a:r>
              <a:rPr lang="uk-UA" dirty="0"/>
              <a:t> двигун, написаний</a:t>
            </a:r>
            <a:r>
              <a:rPr lang="uk-UA" baseline="0" dirty="0"/>
              <a:t> на </a:t>
            </a:r>
            <a:r>
              <a:rPr lang="en-GB" baseline="0" dirty="0" err="1"/>
              <a:t>smalltalk</a:t>
            </a:r>
            <a:r>
              <a:rPr lang="en-GB" baseline="0" dirty="0"/>
              <a:t>, </a:t>
            </a:r>
            <a:r>
              <a:rPr lang="uk-UA" baseline="0" dirty="0"/>
              <a:t>для візуалізації та взаємодії з довільними даними.</a:t>
            </a:r>
          </a:p>
          <a:p>
            <a:r>
              <a:rPr lang="uk-UA" baseline="0" dirty="0"/>
              <a:t>Він визначений в термінах об’єктів та їх зв’язків.</a:t>
            </a:r>
            <a:endParaRPr lang="en-GB" baseline="0" dirty="0"/>
          </a:p>
          <a:p>
            <a:r>
              <a:rPr lang="en-GB" baseline="0" dirty="0" err="1"/>
              <a:t>Roassal</a:t>
            </a:r>
            <a:r>
              <a:rPr lang="en-GB" baseline="0" dirty="0"/>
              <a:t> </a:t>
            </a:r>
            <a:r>
              <a:rPr lang="uk-UA" baseline="0" dirty="0"/>
              <a:t>будується з виглядів, елементів, форм, взаємодій та анімацій.</a:t>
            </a:r>
          </a:p>
          <a:p>
            <a:r>
              <a:rPr lang="uk-U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Вигляд - це контейнер графічних елементів, </a:t>
            </a:r>
          </a:p>
          <a:p>
            <a:r>
              <a:rPr lang="uk-U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Елемент - це графічне зображення об'єкта, </a:t>
            </a:r>
          </a:p>
          <a:p>
            <a:r>
              <a:rPr lang="uk-U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Форма описує примітивне візуальне зображення, таке як прямокутник, коло, рядок або мітка, </a:t>
            </a:r>
          </a:p>
          <a:p>
            <a:r>
              <a:rPr lang="uk-U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Взаємодія - це певна дія, яку може викликати користувач</a:t>
            </a:r>
            <a:endParaRPr lang="en-GB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262949-8C3C-414C-BEC9-6CEF3F91B34E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63100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62949-8C3C-414C-BEC9-6CEF3F91B34E}" type="slidenum">
              <a:rPr lang="uk-UA" smtClean="0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97230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49BD4-033D-40FF-B8D3-8F5A90FCA155}" type="datetimeFigureOut">
              <a:rPr lang="uk-UA" smtClean="0"/>
              <a:t>23.05.2019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B8680-2E74-4DD4-911B-AC7E950F730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49025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 фотографі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Редагувати стиль зразка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49BD4-033D-40FF-B8D3-8F5A90FCA155}" type="datetimeFigureOut">
              <a:rPr lang="uk-UA" smtClean="0"/>
              <a:t>23.05.2019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B8680-2E74-4DD4-911B-AC7E950F730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44140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Назва та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Редагувати стиль зразка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49BD4-033D-40FF-B8D3-8F5A90FCA155}" type="datetimeFigureOut">
              <a:rPr lang="uk-UA" smtClean="0"/>
              <a:t>23.05.2019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B8680-2E74-4DD4-911B-AC7E950F730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208910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uk-UA"/>
              <a:t>Редагувати стиль зразка тексту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Редагувати стиль зразка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49BD4-033D-40FF-B8D3-8F5A90FCA155}" type="datetimeFigureOut">
              <a:rPr lang="uk-UA" smtClean="0"/>
              <a:t>23.05.2019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B8680-2E74-4DD4-911B-AC7E950F730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296544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ка назв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Редагувати стиль зразка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49BD4-033D-40FF-B8D3-8F5A90FCA155}" type="datetimeFigureOut">
              <a:rPr lang="uk-UA" smtClean="0"/>
              <a:t>23.05.2019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B8680-2E74-4DD4-911B-AC7E950F730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946024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ка назви цита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uk-UA"/>
              <a:t>Редагувати стиль зразка тексту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Редагувати стиль зразка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49BD4-033D-40FF-B8D3-8F5A90FCA155}" type="datetimeFigureOut">
              <a:rPr lang="uk-UA" smtClean="0"/>
              <a:t>23.05.2019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B8680-2E74-4DD4-911B-AC7E950F730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820079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Істина/хибніс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uk-UA"/>
              <a:t>Редагувати стиль зразка тексту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Редагувати стиль зразка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49BD4-033D-40FF-B8D3-8F5A90FCA155}" type="datetimeFigureOut">
              <a:rPr lang="uk-UA" smtClean="0"/>
              <a:t>23.05.2019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B8680-2E74-4DD4-911B-AC7E950F730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791417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49BD4-033D-40FF-B8D3-8F5A90FCA155}" type="datetimeFigureOut">
              <a:rPr lang="uk-UA" smtClean="0"/>
              <a:t>23.05.2019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B8680-2E74-4DD4-911B-AC7E950F730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059040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49BD4-033D-40FF-B8D3-8F5A90FCA155}" type="datetimeFigureOut">
              <a:rPr lang="uk-UA" smtClean="0"/>
              <a:t>23.05.2019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B8680-2E74-4DD4-911B-AC7E950F730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52275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і об’є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49BD4-033D-40FF-B8D3-8F5A90FCA155}" type="datetimeFigureOut">
              <a:rPr lang="uk-UA" smtClean="0"/>
              <a:t>23.05.2019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F5AB8680-2E74-4DD4-911B-AC7E950F730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85887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Редагувати стиль зразка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49BD4-033D-40FF-B8D3-8F5A90FCA155}" type="datetimeFigureOut">
              <a:rPr lang="uk-UA" smtClean="0"/>
              <a:t>23.05.2019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B8680-2E74-4DD4-911B-AC7E950F730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98545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49BD4-033D-40FF-B8D3-8F5A90FCA155}" type="datetimeFigureOut">
              <a:rPr lang="uk-UA" smtClean="0"/>
              <a:t>23.05.2019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B8680-2E74-4DD4-911B-AC7E950F730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88313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Редагувати стиль зразка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Редагувати стиль зразка тексту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49BD4-033D-40FF-B8D3-8F5A90FCA155}" type="datetimeFigureOut">
              <a:rPr lang="uk-UA" smtClean="0"/>
              <a:t>23.05.2019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B8680-2E74-4DD4-911B-AC7E950F730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17214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49BD4-033D-40FF-B8D3-8F5A90FCA155}" type="datetimeFigureOut">
              <a:rPr lang="uk-UA" smtClean="0"/>
              <a:t>23.05.2019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B8680-2E74-4DD4-911B-AC7E950F730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00913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49BD4-033D-40FF-B8D3-8F5A90FCA155}" type="datetimeFigureOut">
              <a:rPr lang="uk-UA" smtClean="0"/>
              <a:t>23.05.2019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B8680-2E74-4DD4-911B-AC7E950F730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44718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Редагувати стиль зразка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49BD4-033D-40FF-B8D3-8F5A90FCA155}" type="datetimeFigureOut">
              <a:rPr lang="uk-UA" smtClean="0"/>
              <a:t>23.05.2019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B8680-2E74-4DD4-911B-AC7E950F730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41965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Зображенн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Редагувати стиль зразка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49BD4-033D-40FF-B8D3-8F5A90FCA155}" type="datetimeFigureOut">
              <a:rPr lang="uk-UA" smtClean="0"/>
              <a:t>23.05.2019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B8680-2E74-4DD4-911B-AC7E950F730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89634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3449BD4-033D-40FF-B8D3-8F5A90FCA155}" type="datetimeFigureOut">
              <a:rPr lang="uk-UA" smtClean="0"/>
              <a:t>23.05.2019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5AB8680-2E74-4DD4-911B-AC7E950F730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2496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18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notesSlide" Target="../notesSlides/notesSlide3.xml"/><Relationship Id="rId17" Type="http://schemas.openxmlformats.org/officeDocument/2006/relationships/image" Target="../media/image22.png"/><Relationship Id="rId2" Type="http://schemas.openxmlformats.org/officeDocument/2006/relationships/video" Target="../media/media1.mp4"/><Relationship Id="rId16" Type="http://schemas.openxmlformats.org/officeDocument/2006/relationships/image" Target="../media/image21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slideLayout" Target="../slideLayouts/slideLayout2.xml"/><Relationship Id="rId5" Type="http://schemas.microsoft.com/office/2007/relationships/media" Target="../media/media3.mp4"/><Relationship Id="rId15" Type="http://schemas.openxmlformats.org/officeDocument/2006/relationships/image" Target="../media/image20.png"/><Relationship Id="rId10" Type="http://schemas.openxmlformats.org/officeDocument/2006/relationships/video" Target="../media/media5.mp4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44575" y="1473199"/>
            <a:ext cx="10258447" cy="2328207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/>
              <a:t>Візуалізація операцій над розрідженими матрицями в середовищі </a:t>
            </a:r>
            <a:r>
              <a:rPr lang="en-US" dirty="0"/>
              <a:t>			</a:t>
            </a:r>
            <a:r>
              <a:rPr lang="uk-UA" dirty="0"/>
              <a:t>			мовою </a:t>
            </a:r>
            <a:r>
              <a:rPr lang="en-US" dirty="0"/>
              <a:t>Smalltalk</a:t>
            </a:r>
            <a:endParaRPr lang="uk-UA" dirty="0"/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uk-UA" dirty="0"/>
              <a:t>Виконав студент групи Пмі-51м: </a:t>
            </a:r>
          </a:p>
          <a:p>
            <a:r>
              <a:rPr lang="uk-UA" dirty="0"/>
              <a:t>Кормушин Я.К.</a:t>
            </a:r>
          </a:p>
          <a:p>
            <a:r>
              <a:rPr lang="uk-UA" dirty="0"/>
              <a:t>Науковий керівник:</a:t>
            </a:r>
          </a:p>
          <a:p>
            <a:r>
              <a:rPr lang="uk-UA" dirty="0"/>
              <a:t>доц. </a:t>
            </a:r>
            <a:r>
              <a:rPr lang="uk-UA" dirty="0" err="1"/>
              <a:t>Ярошко</a:t>
            </a:r>
            <a:r>
              <a:rPr lang="uk-UA" dirty="0"/>
              <a:t> С.А.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04720"/>
            <a:ext cx="2110277" cy="69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1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561D8-352F-476F-9FC2-055B07574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745" y="0"/>
            <a:ext cx="4184970" cy="10414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MetaLink</a:t>
            </a:r>
            <a:r>
              <a:rPr lang="en-US" dirty="0"/>
              <a:t>: </a:t>
            </a:r>
            <a:r>
              <a:rPr lang="uk-UA" dirty="0"/>
              <a:t>Приклад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3CC02-B0B7-48B9-808F-1149B43BA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8230" y="1178561"/>
            <a:ext cx="8147369" cy="5430519"/>
          </a:xfrm>
        </p:spPr>
        <p:txBody>
          <a:bodyPr>
            <a:normAutofit fontScale="70000" lnSpcReduction="20000"/>
          </a:bodyPr>
          <a:lstStyle/>
          <a:p>
            <a:pPr marL="457200" lvl="0" indent="-457200" fontAlgn="auto">
              <a:buFont typeface="+mj-lt"/>
              <a:buAutoNum type="arabicPeriod"/>
            </a:pPr>
            <a:r>
              <a:rPr lang="uk-UA" dirty="0" err="1">
                <a:latin typeface="Consolas" panose="020B0609020204030204" pitchFamily="49" charset="0"/>
              </a:rPr>
              <a:t>link</a:t>
            </a:r>
            <a:r>
              <a:rPr lang="uk-UA" dirty="0">
                <a:latin typeface="Consolas" panose="020B0609020204030204" pitchFamily="49" charset="0"/>
              </a:rPr>
              <a:t> := </a:t>
            </a:r>
            <a:r>
              <a:rPr lang="uk-UA" dirty="0" err="1">
                <a:latin typeface="Consolas" panose="020B0609020204030204" pitchFamily="49" charset="0"/>
              </a:rPr>
              <a:t>MetaLink</a:t>
            </a:r>
            <a:r>
              <a:rPr lang="uk-UA" dirty="0">
                <a:latin typeface="Consolas" panose="020B0609020204030204" pitchFamily="49" charset="0"/>
              </a:rPr>
              <a:t> </a:t>
            </a:r>
            <a:r>
              <a:rPr lang="uk-UA" dirty="0" err="1">
                <a:latin typeface="Consolas" panose="020B0609020204030204" pitchFamily="49" charset="0"/>
              </a:rPr>
              <a:t>new</a:t>
            </a:r>
            <a:endParaRPr lang="uk-UA" dirty="0">
              <a:latin typeface="Consolas" panose="020B0609020204030204" pitchFamily="49" charset="0"/>
            </a:endParaRPr>
          </a:p>
          <a:p>
            <a:pPr marL="457200" lvl="0" indent="-457200" fontAlgn="auto">
              <a:buFont typeface="+mj-lt"/>
              <a:buAutoNum type="arabicPeriod"/>
            </a:pPr>
            <a:r>
              <a:rPr lang="uk-UA" dirty="0">
                <a:latin typeface="Consolas" panose="020B0609020204030204" pitchFamily="49" charset="0"/>
              </a:rPr>
              <a:t>		</a:t>
            </a:r>
            <a:r>
              <a:rPr lang="uk-UA" dirty="0" err="1">
                <a:latin typeface="Consolas" panose="020B0609020204030204" pitchFamily="49" charset="0"/>
              </a:rPr>
              <a:t>metaObject</a:t>
            </a:r>
            <a:r>
              <a:rPr lang="uk-UA" dirty="0">
                <a:latin typeface="Consolas" panose="020B0609020204030204" pitchFamily="49" charset="0"/>
              </a:rPr>
              <a:t>: [</a:t>
            </a:r>
            <a:r>
              <a:rPr lang="uk-UA" dirty="0" err="1">
                <a:latin typeface="Consolas" panose="020B0609020204030204" pitchFamily="49" charset="0"/>
              </a:rPr>
              <a:t>Transcript</a:t>
            </a:r>
            <a:r>
              <a:rPr lang="uk-UA" dirty="0">
                <a:latin typeface="Consolas" panose="020B0609020204030204" pitchFamily="49" charset="0"/>
              </a:rPr>
              <a:t> </a:t>
            </a:r>
            <a:r>
              <a:rPr lang="uk-UA" dirty="0" err="1">
                <a:latin typeface="Consolas" panose="020B0609020204030204" pitchFamily="49" charset="0"/>
              </a:rPr>
              <a:t>show</a:t>
            </a:r>
            <a:r>
              <a:rPr lang="uk-UA" dirty="0">
                <a:latin typeface="Consolas" panose="020B0609020204030204" pitchFamily="49" charset="0"/>
              </a:rPr>
              <a:t>: '</a:t>
            </a:r>
            <a:r>
              <a:rPr lang="uk-UA" dirty="0" err="1">
                <a:latin typeface="Consolas" panose="020B0609020204030204" pitchFamily="49" charset="0"/>
              </a:rPr>
              <a:t>Hello</a:t>
            </a:r>
            <a:r>
              <a:rPr lang="uk-UA" dirty="0">
                <a:latin typeface="Consolas" panose="020B0609020204030204" pitchFamily="49" charset="0"/>
              </a:rPr>
              <a:t> </a:t>
            </a:r>
            <a:r>
              <a:rPr lang="uk-UA" dirty="0" err="1">
                <a:latin typeface="Consolas" panose="020B0609020204030204" pitchFamily="49" charset="0"/>
              </a:rPr>
              <a:t>from</a:t>
            </a:r>
            <a:r>
              <a:rPr lang="uk-UA" dirty="0">
                <a:latin typeface="Consolas" panose="020B0609020204030204" pitchFamily="49" charset="0"/>
              </a:rPr>
              <a:t> </a:t>
            </a:r>
            <a:r>
              <a:rPr lang="uk-UA" dirty="0" err="1">
                <a:latin typeface="Consolas" panose="020B0609020204030204" pitchFamily="49" charset="0"/>
              </a:rPr>
              <a:t>the</a:t>
            </a:r>
            <a:r>
              <a:rPr lang="uk-UA" dirty="0">
                <a:latin typeface="Consolas" panose="020B0609020204030204" pitchFamily="49" charset="0"/>
              </a:rPr>
              <a:t> </a:t>
            </a:r>
            <a:r>
              <a:rPr lang="uk-UA" dirty="0" err="1">
                <a:latin typeface="Consolas" panose="020B0609020204030204" pitchFamily="49" charset="0"/>
              </a:rPr>
              <a:t>link</a:t>
            </a:r>
            <a:r>
              <a:rPr lang="uk-UA" dirty="0">
                <a:latin typeface="Consolas" panose="020B0609020204030204" pitchFamily="49" charset="0"/>
              </a:rPr>
              <a:t>!'];</a:t>
            </a:r>
          </a:p>
          <a:p>
            <a:pPr marL="457200" lvl="0" indent="-457200" fontAlgn="auto">
              <a:buFont typeface="+mj-lt"/>
              <a:buAutoNum type="arabicPeriod"/>
            </a:pPr>
            <a:r>
              <a:rPr lang="uk-UA" dirty="0">
                <a:latin typeface="Consolas" panose="020B0609020204030204" pitchFamily="49" charset="0"/>
              </a:rPr>
              <a:t>		</a:t>
            </a:r>
            <a:r>
              <a:rPr lang="uk-UA" dirty="0" err="1">
                <a:latin typeface="Consolas" panose="020B0609020204030204" pitchFamily="49" charset="0"/>
              </a:rPr>
              <a:t>selector</a:t>
            </a:r>
            <a:r>
              <a:rPr lang="uk-UA" dirty="0">
                <a:latin typeface="Consolas" panose="020B0609020204030204" pitchFamily="49" charset="0"/>
              </a:rPr>
              <a:t>: #</a:t>
            </a:r>
            <a:r>
              <a:rPr lang="uk-UA" dirty="0" err="1">
                <a:latin typeface="Consolas" panose="020B0609020204030204" pitchFamily="49" charset="0"/>
              </a:rPr>
              <a:t>value</a:t>
            </a:r>
            <a:r>
              <a:rPr lang="uk-UA" dirty="0">
                <a:latin typeface="Consolas" panose="020B0609020204030204" pitchFamily="49" charset="0"/>
              </a:rPr>
              <a:t>;</a:t>
            </a:r>
          </a:p>
          <a:p>
            <a:pPr marL="457200" lvl="0" indent="-457200" fontAlgn="auto">
              <a:buFont typeface="+mj-lt"/>
              <a:buAutoNum type="arabicPeriod"/>
            </a:pPr>
            <a:r>
              <a:rPr lang="uk-UA" dirty="0">
                <a:latin typeface="Consolas" panose="020B0609020204030204" pitchFamily="49" charset="0"/>
              </a:rPr>
              <a:t>		</a:t>
            </a:r>
            <a:r>
              <a:rPr lang="uk-UA" dirty="0" err="1">
                <a:latin typeface="Consolas" panose="020B0609020204030204" pitchFamily="49" charset="0"/>
              </a:rPr>
              <a:t>control</a:t>
            </a:r>
            <a:r>
              <a:rPr lang="uk-UA" dirty="0">
                <a:latin typeface="Consolas" panose="020B0609020204030204" pitchFamily="49" charset="0"/>
              </a:rPr>
              <a:t>: #</a:t>
            </a:r>
            <a:r>
              <a:rPr lang="uk-UA" dirty="0" err="1">
                <a:latin typeface="Consolas" panose="020B0609020204030204" pitchFamily="49" charset="0"/>
              </a:rPr>
              <a:t>after</a:t>
            </a:r>
            <a:r>
              <a:rPr lang="uk-UA" dirty="0">
                <a:latin typeface="Consolas" panose="020B0609020204030204" pitchFamily="49" charset="0"/>
              </a:rPr>
              <a:t>.</a:t>
            </a:r>
          </a:p>
          <a:p>
            <a:pPr marL="457200" lvl="0" indent="-457200" fontAlgn="auto">
              <a:buFont typeface="+mj-lt"/>
              <a:buAutoNum type="arabicPeriod"/>
            </a:pPr>
            <a:r>
              <a:rPr lang="uk-UA" dirty="0">
                <a:latin typeface="Consolas" panose="020B0609020204030204" pitchFamily="49" charset="0"/>
              </a:rPr>
              <a:t>"</a:t>
            </a:r>
            <a:r>
              <a:rPr lang="uk-UA" dirty="0" err="1">
                <a:latin typeface="Consolas" panose="020B0609020204030204" pitchFamily="49" charset="0"/>
              </a:rPr>
              <a:t>For</a:t>
            </a:r>
            <a:r>
              <a:rPr lang="uk-UA" dirty="0">
                <a:latin typeface="Consolas" panose="020B0609020204030204" pitchFamily="49" charset="0"/>
              </a:rPr>
              <a:t> </a:t>
            </a:r>
            <a:r>
              <a:rPr lang="uk-UA" dirty="0" err="1">
                <a:latin typeface="Consolas" panose="020B0609020204030204" pitchFamily="49" charset="0"/>
              </a:rPr>
              <a:t>all</a:t>
            </a:r>
            <a:r>
              <a:rPr lang="uk-UA" dirty="0">
                <a:latin typeface="Consolas" panose="020B0609020204030204" pitchFamily="49" charset="0"/>
              </a:rPr>
              <a:t> </a:t>
            </a:r>
            <a:r>
              <a:rPr lang="uk-UA" dirty="0" err="1">
                <a:latin typeface="Consolas" panose="020B0609020204030204" pitchFamily="49" charset="0"/>
              </a:rPr>
              <a:t>instances</a:t>
            </a:r>
            <a:r>
              <a:rPr lang="uk-UA" dirty="0">
                <a:latin typeface="Consolas" panose="020B0609020204030204" pitchFamily="49" charset="0"/>
              </a:rPr>
              <a:t>"</a:t>
            </a:r>
          </a:p>
          <a:p>
            <a:pPr marL="457200" lvl="0" indent="-457200" fontAlgn="auto">
              <a:buFont typeface="+mj-lt"/>
              <a:buAutoNum type="arabicPeriod"/>
            </a:pPr>
            <a:r>
              <a:rPr lang="uk-UA" dirty="0" err="1">
                <a:latin typeface="Consolas" panose="020B0609020204030204" pitchFamily="49" charset="0"/>
              </a:rPr>
              <a:t>instance</a:t>
            </a:r>
            <a:r>
              <a:rPr lang="uk-UA" dirty="0">
                <a:latin typeface="Consolas" panose="020B0609020204030204" pitchFamily="49" charset="0"/>
              </a:rPr>
              <a:t> := ReflectivityExamples2 </a:t>
            </a:r>
            <a:r>
              <a:rPr lang="uk-UA" dirty="0" err="1">
                <a:latin typeface="Consolas" panose="020B0609020204030204" pitchFamily="49" charset="0"/>
              </a:rPr>
              <a:t>new</a:t>
            </a:r>
            <a:r>
              <a:rPr lang="uk-UA" dirty="0">
                <a:latin typeface="Consolas" panose="020B0609020204030204" pitchFamily="49" charset="0"/>
              </a:rPr>
              <a:t>.</a:t>
            </a:r>
          </a:p>
          <a:p>
            <a:pPr marL="457200" lvl="0" indent="-457200" fontAlgn="auto">
              <a:buFont typeface="+mj-lt"/>
              <a:buAutoNum type="arabicPeriod"/>
            </a:pPr>
            <a:r>
              <a:rPr lang="uk-UA" dirty="0">
                <a:latin typeface="Consolas" panose="020B0609020204030204" pitchFamily="49" charset="0"/>
              </a:rPr>
              <a:t>ReflectivityExamples2</a:t>
            </a:r>
          </a:p>
          <a:p>
            <a:pPr marL="457200" lvl="0" indent="-457200" fontAlgn="auto">
              <a:buFont typeface="+mj-lt"/>
              <a:buAutoNum type="arabicPeriod"/>
            </a:pPr>
            <a:r>
              <a:rPr lang="uk-UA" dirty="0">
                <a:latin typeface="Consolas" panose="020B0609020204030204" pitchFamily="49" charset="0"/>
              </a:rPr>
              <a:t>	</a:t>
            </a:r>
            <a:r>
              <a:rPr lang="uk-UA" dirty="0" err="1">
                <a:latin typeface="Consolas" panose="020B0609020204030204" pitchFamily="49" charset="0"/>
              </a:rPr>
              <a:t>link</a:t>
            </a:r>
            <a:r>
              <a:rPr lang="uk-UA" dirty="0">
                <a:latin typeface="Consolas" panose="020B0609020204030204" pitchFamily="49" charset="0"/>
              </a:rPr>
              <a:t>: </a:t>
            </a:r>
            <a:r>
              <a:rPr lang="uk-UA" dirty="0" err="1">
                <a:latin typeface="Consolas" panose="020B0609020204030204" pitchFamily="49" charset="0"/>
              </a:rPr>
              <a:t>link</a:t>
            </a:r>
            <a:endParaRPr lang="uk-UA" dirty="0">
              <a:latin typeface="Consolas" panose="020B0609020204030204" pitchFamily="49" charset="0"/>
            </a:endParaRPr>
          </a:p>
          <a:p>
            <a:pPr marL="457200" lvl="0" indent="-457200" fontAlgn="auto">
              <a:buFont typeface="+mj-lt"/>
              <a:buAutoNum type="arabicPeriod"/>
            </a:pPr>
            <a:r>
              <a:rPr lang="uk-UA" dirty="0">
                <a:latin typeface="Consolas" panose="020B0609020204030204" pitchFamily="49" charset="0"/>
              </a:rPr>
              <a:t>	</a:t>
            </a:r>
            <a:r>
              <a:rPr lang="uk-UA" dirty="0" err="1">
                <a:latin typeface="Consolas" panose="020B0609020204030204" pitchFamily="49" charset="0"/>
              </a:rPr>
              <a:t>toClassVariableNamed</a:t>
            </a:r>
            <a:r>
              <a:rPr lang="uk-UA" dirty="0">
                <a:latin typeface="Consolas" panose="020B0609020204030204" pitchFamily="49" charset="0"/>
              </a:rPr>
              <a:t>: #</a:t>
            </a:r>
            <a:r>
              <a:rPr lang="uk-UA" dirty="0" err="1">
                <a:latin typeface="Consolas" panose="020B0609020204030204" pitchFamily="49" charset="0"/>
              </a:rPr>
              <a:t>classVar</a:t>
            </a:r>
            <a:endParaRPr lang="uk-UA" dirty="0">
              <a:latin typeface="Consolas" panose="020B0609020204030204" pitchFamily="49" charset="0"/>
            </a:endParaRPr>
          </a:p>
          <a:p>
            <a:pPr marL="457200" lvl="0" indent="-457200" fontAlgn="auto">
              <a:buFont typeface="+mj-lt"/>
              <a:buAutoNum type="arabicPeriod"/>
            </a:pPr>
            <a:r>
              <a:rPr lang="uk-UA" dirty="0">
                <a:latin typeface="Consolas" panose="020B0609020204030204" pitchFamily="49" charset="0"/>
              </a:rPr>
              <a:t>	</a:t>
            </a:r>
            <a:r>
              <a:rPr lang="uk-UA" dirty="0" err="1">
                <a:latin typeface="Consolas" panose="020B0609020204030204" pitchFamily="49" charset="0"/>
              </a:rPr>
              <a:t>option</a:t>
            </a:r>
            <a:r>
              <a:rPr lang="uk-UA" dirty="0">
                <a:latin typeface="Consolas" panose="020B0609020204030204" pitchFamily="49" charset="0"/>
              </a:rPr>
              <a:t>: #</a:t>
            </a:r>
            <a:r>
              <a:rPr lang="uk-UA" dirty="0" err="1">
                <a:latin typeface="Consolas" panose="020B0609020204030204" pitchFamily="49" charset="0"/>
              </a:rPr>
              <a:t>write</a:t>
            </a:r>
            <a:r>
              <a:rPr lang="uk-UA" dirty="0">
                <a:latin typeface="Consolas" panose="020B0609020204030204" pitchFamily="49" charset="0"/>
              </a:rPr>
              <a:t>.</a:t>
            </a:r>
          </a:p>
          <a:p>
            <a:pPr marL="457200" lvl="0" indent="-457200" fontAlgn="auto">
              <a:buFont typeface="+mj-lt"/>
              <a:buAutoNum type="arabicPeriod"/>
            </a:pPr>
            <a:r>
              <a:rPr lang="uk-UA" dirty="0">
                <a:latin typeface="Consolas" panose="020B0609020204030204" pitchFamily="49" charset="0"/>
              </a:rPr>
              <a:t>"</a:t>
            </a:r>
            <a:r>
              <a:rPr lang="uk-UA" dirty="0" err="1">
                <a:latin typeface="Consolas" panose="020B0609020204030204" pitchFamily="49" charset="0"/>
              </a:rPr>
              <a:t>For</a:t>
            </a:r>
            <a:r>
              <a:rPr lang="uk-UA" dirty="0">
                <a:latin typeface="Consolas" panose="020B0609020204030204" pitchFamily="49" charset="0"/>
              </a:rPr>
              <a:t> </a:t>
            </a:r>
            <a:r>
              <a:rPr lang="uk-UA" dirty="0" err="1">
                <a:latin typeface="Consolas" panose="020B0609020204030204" pitchFamily="49" charset="0"/>
              </a:rPr>
              <a:t>instance</a:t>
            </a:r>
            <a:r>
              <a:rPr lang="uk-UA" dirty="0">
                <a:latin typeface="Consolas" panose="020B0609020204030204" pitchFamily="49" charset="0"/>
              </a:rPr>
              <a:t> </a:t>
            </a:r>
            <a:r>
              <a:rPr lang="uk-UA" dirty="0" err="1">
                <a:latin typeface="Consolas" panose="020B0609020204030204" pitchFamily="49" charset="0"/>
              </a:rPr>
              <a:t>only</a:t>
            </a:r>
            <a:r>
              <a:rPr lang="uk-UA" dirty="0">
                <a:latin typeface="Consolas" panose="020B0609020204030204" pitchFamily="49" charset="0"/>
              </a:rPr>
              <a:t>"</a:t>
            </a:r>
          </a:p>
          <a:p>
            <a:pPr marL="457200" lvl="0" indent="-457200" fontAlgn="auto">
              <a:buFont typeface="+mj-lt"/>
              <a:buAutoNum type="arabicPeriod"/>
            </a:pPr>
            <a:r>
              <a:rPr lang="uk-UA" dirty="0" err="1">
                <a:latin typeface="Consolas" panose="020B0609020204030204" pitchFamily="49" charset="0"/>
              </a:rPr>
              <a:t>instance</a:t>
            </a:r>
            <a:r>
              <a:rPr lang="uk-UA" dirty="0">
                <a:latin typeface="Consolas" panose="020B0609020204030204" pitchFamily="49" charset="0"/>
              </a:rPr>
              <a:t> </a:t>
            </a:r>
          </a:p>
          <a:p>
            <a:pPr marL="457200" lvl="0" indent="-457200" fontAlgn="auto">
              <a:buFont typeface="+mj-lt"/>
              <a:buAutoNum type="arabicPeriod"/>
            </a:pPr>
            <a:r>
              <a:rPr lang="uk-UA" dirty="0">
                <a:latin typeface="Consolas" panose="020B0609020204030204" pitchFamily="49" charset="0"/>
              </a:rPr>
              <a:t>	</a:t>
            </a:r>
            <a:r>
              <a:rPr lang="uk-UA" dirty="0" err="1">
                <a:latin typeface="Consolas" panose="020B0609020204030204" pitchFamily="49" charset="0"/>
              </a:rPr>
              <a:t>link</a:t>
            </a:r>
            <a:r>
              <a:rPr lang="uk-UA" dirty="0">
                <a:latin typeface="Consolas" panose="020B0609020204030204" pitchFamily="49" charset="0"/>
              </a:rPr>
              <a:t>: </a:t>
            </a:r>
            <a:r>
              <a:rPr lang="uk-UA" dirty="0" err="1">
                <a:latin typeface="Consolas" panose="020B0609020204030204" pitchFamily="49" charset="0"/>
              </a:rPr>
              <a:t>link</a:t>
            </a:r>
            <a:r>
              <a:rPr lang="uk-UA" dirty="0">
                <a:latin typeface="Consolas" panose="020B0609020204030204" pitchFamily="49" charset="0"/>
              </a:rPr>
              <a:t> </a:t>
            </a:r>
          </a:p>
          <a:p>
            <a:pPr marL="457200" lvl="0" indent="-457200" fontAlgn="auto">
              <a:buFont typeface="+mj-lt"/>
              <a:buAutoNum type="arabicPeriod"/>
            </a:pPr>
            <a:r>
              <a:rPr lang="uk-UA" dirty="0">
                <a:latin typeface="Consolas" panose="020B0609020204030204" pitchFamily="49" charset="0"/>
              </a:rPr>
              <a:t>	</a:t>
            </a:r>
            <a:r>
              <a:rPr lang="uk-UA" dirty="0" err="1">
                <a:latin typeface="Consolas" panose="020B0609020204030204" pitchFamily="49" charset="0"/>
              </a:rPr>
              <a:t>toClassVariableNamed</a:t>
            </a:r>
            <a:r>
              <a:rPr lang="uk-UA" dirty="0">
                <a:latin typeface="Consolas" panose="020B0609020204030204" pitchFamily="49" charset="0"/>
              </a:rPr>
              <a:t>: #</a:t>
            </a:r>
            <a:r>
              <a:rPr lang="uk-UA" dirty="0" err="1">
                <a:latin typeface="Consolas" panose="020B0609020204030204" pitchFamily="49" charset="0"/>
              </a:rPr>
              <a:t>classVar</a:t>
            </a:r>
            <a:r>
              <a:rPr lang="uk-UA" dirty="0">
                <a:latin typeface="Consolas" panose="020B0609020204030204" pitchFamily="49" charset="0"/>
              </a:rPr>
              <a:t> </a:t>
            </a:r>
          </a:p>
          <a:p>
            <a:pPr marL="457200" lvl="0" indent="-457200" fontAlgn="auto">
              <a:buFont typeface="+mj-lt"/>
              <a:buAutoNum type="arabicPeriod"/>
            </a:pPr>
            <a:r>
              <a:rPr lang="uk-UA" dirty="0">
                <a:latin typeface="Consolas" panose="020B0609020204030204" pitchFamily="49" charset="0"/>
              </a:rPr>
              <a:t>	</a:t>
            </a:r>
            <a:r>
              <a:rPr lang="uk-UA" dirty="0" err="1">
                <a:latin typeface="Consolas" panose="020B0609020204030204" pitchFamily="49" charset="0"/>
              </a:rPr>
              <a:t>option</a:t>
            </a:r>
            <a:r>
              <a:rPr lang="uk-UA" dirty="0">
                <a:latin typeface="Consolas" panose="020B0609020204030204" pitchFamily="49" charset="0"/>
              </a:rPr>
              <a:t>: #</a:t>
            </a:r>
            <a:r>
              <a:rPr lang="uk-UA" dirty="0" err="1">
                <a:latin typeface="Consolas" panose="020B0609020204030204" pitchFamily="49" charset="0"/>
              </a:rPr>
              <a:t>write</a:t>
            </a:r>
            <a:r>
              <a:rPr lang="uk-UA" dirty="0">
                <a:latin typeface="Consolas" panose="020B0609020204030204" pitchFamily="49" charset="0"/>
              </a:rPr>
              <a:t>. </a:t>
            </a:r>
          </a:p>
          <a:p>
            <a:pPr marL="457200" indent="-457200">
              <a:buFont typeface="+mj-lt"/>
              <a:buAutoNum type="arabicPeriod"/>
            </a:pPr>
            <a:endParaRPr lang="uk-U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84853F-7C10-4486-B579-0317FAAB288A}"/>
              </a:ext>
            </a:extLst>
          </p:cNvPr>
          <p:cNvSpPr/>
          <p:nvPr/>
        </p:nvSpPr>
        <p:spPr>
          <a:xfrm>
            <a:off x="4064000" y="1178561"/>
            <a:ext cx="7528560" cy="134111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  <a:endParaRPr lang="uk-UA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C8C2D9-B0B8-4370-A42E-EA4C7BB4A220}"/>
              </a:ext>
            </a:extLst>
          </p:cNvPr>
          <p:cNvSpPr/>
          <p:nvPr/>
        </p:nvSpPr>
        <p:spPr>
          <a:xfrm rot="10800000" flipV="1">
            <a:off x="4064000" y="2824480"/>
            <a:ext cx="7528560" cy="41656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  <a:endParaRPr lang="uk-UA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692877-1B96-4AEF-B046-77F1C05BFF79}"/>
              </a:ext>
            </a:extLst>
          </p:cNvPr>
          <p:cNvSpPr/>
          <p:nvPr/>
        </p:nvSpPr>
        <p:spPr>
          <a:xfrm rot="10800000" flipV="1">
            <a:off x="4064000" y="3258820"/>
            <a:ext cx="7528560" cy="13335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  <a:endParaRPr lang="uk-UA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96692A-A931-4ECE-ABBB-B806FB84C071}"/>
              </a:ext>
            </a:extLst>
          </p:cNvPr>
          <p:cNvSpPr/>
          <p:nvPr/>
        </p:nvSpPr>
        <p:spPr>
          <a:xfrm rot="10800000" flipV="1">
            <a:off x="4064000" y="4931410"/>
            <a:ext cx="7528560" cy="13335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4</a:t>
            </a:r>
            <a:endParaRPr lang="uk-UA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8730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987D84-8641-4FAA-A27E-36C87448AC1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421" y="50505"/>
            <a:ext cx="7456490" cy="675699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17E9337-4D92-4337-8796-03C59CDC5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3666" y="190500"/>
            <a:ext cx="5172075" cy="876300"/>
          </a:xfrm>
        </p:spPr>
        <p:txBody>
          <a:bodyPr/>
          <a:lstStyle/>
          <a:p>
            <a:r>
              <a:rPr lang="uk-UA" dirty="0" err="1"/>
              <a:t>Візуалізатори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972580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537AF-7B53-4B90-A7E7-1CE68334B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463" y="68581"/>
            <a:ext cx="6897689" cy="807720"/>
          </a:xfrm>
        </p:spPr>
        <p:txBody>
          <a:bodyPr/>
          <a:lstStyle/>
          <a:p>
            <a:r>
              <a:rPr lang="uk-UA" dirty="0"/>
              <a:t>Візуалізатори: Синхронізація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BF509-E3E3-4972-B06F-7A895AC63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4611" y="1484555"/>
            <a:ext cx="5615737" cy="4497144"/>
          </a:xfrm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 err="1"/>
              <a:t>multiplyAnimated</a:t>
            </a:r>
            <a:r>
              <a:rPr lang="en-US" b="1" dirty="0"/>
              <a:t>:</a:t>
            </a:r>
            <a:r>
              <a:rPr lang="en-US" dirty="0"/>
              <a:t> left </a:t>
            </a:r>
            <a:r>
              <a:rPr lang="en-US" b="1" dirty="0"/>
              <a:t>by:</a:t>
            </a:r>
            <a:r>
              <a:rPr lang="en-US" dirty="0"/>
              <a:t> right</a:t>
            </a:r>
          </a:p>
          <a:p>
            <a:pPr marL="0" indent="0">
              <a:buNone/>
            </a:pPr>
            <a:r>
              <a:rPr lang="en-US" dirty="0"/>
              <a:t>...</a:t>
            </a:r>
          </a:p>
          <a:p>
            <a:pPr marL="0" indent="0">
              <a:buNone/>
            </a:pPr>
            <a:r>
              <a:rPr lang="en-US" dirty="0"/>
              <a:t>	process := [ [ </a:t>
            </a:r>
            <a:r>
              <a:rPr lang="en-US" dirty="0" err="1"/>
              <a:t>leftMatrix</a:t>
            </a:r>
            <a:r>
              <a:rPr lang="en-US" dirty="0"/>
              <a:t> </a:t>
            </a:r>
            <a:r>
              <a:rPr lang="en-US" dirty="0" err="1"/>
              <a:t>byMatrix</a:t>
            </a:r>
            <a:r>
              <a:rPr lang="en-US" dirty="0"/>
              <a:t>: </a:t>
            </a:r>
            <a:r>
              <a:rPr lang="en-US" dirty="0" err="1"/>
              <a:t>rightMatrix</a:t>
            </a:r>
            <a:r>
              <a:rPr lang="en-US" dirty="0"/>
              <a:t> ]</a:t>
            </a:r>
          </a:p>
          <a:p>
            <a:pPr marL="0" indent="0">
              <a:buNone/>
            </a:pPr>
            <a:r>
              <a:rPr lang="en-US" dirty="0"/>
              <a:t>		ensure: [ self unlink ] ] </a:t>
            </a:r>
            <a:r>
              <a:rPr lang="en-US" dirty="0" err="1"/>
              <a:t>newProcess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	[ self </a:t>
            </a:r>
            <a:r>
              <a:rPr lang="en-US" dirty="0" err="1"/>
              <a:t>setMultiLinksOn</a:t>
            </a:r>
            <a:r>
              <a:rPr lang="en-US" dirty="0"/>
              <a:t>: </a:t>
            </a:r>
            <a:r>
              <a:rPr lang="en-US" dirty="0" err="1"/>
              <a:t>leftMatrix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	process resume.</a:t>
            </a:r>
          </a:p>
          <a:p>
            <a:pPr marL="0" indent="0">
              <a:buNone/>
            </a:pPr>
            <a:r>
              <a:rPr lang="en-US" dirty="0"/>
              <a:t>	semaphore wait ] on: Error fork: [ :ex | Error signal: ex ].</a:t>
            </a:r>
          </a:p>
          <a:p>
            <a:pPr marL="0" indent="0">
              <a:buNone/>
            </a:pPr>
            <a:r>
              <a:rPr lang="en-US" dirty="0"/>
              <a:t>	self </a:t>
            </a:r>
            <a:r>
              <a:rPr lang="en-US" dirty="0" err="1"/>
              <a:t>setUpMenuWithProcess</a:t>
            </a:r>
            <a:r>
              <a:rPr lang="en-US" dirty="0"/>
              <a:t>: process.</a:t>
            </a:r>
          </a:p>
          <a:p>
            <a:pPr marL="0" indent="0">
              <a:buNone/>
            </a:pPr>
            <a:r>
              <a:rPr lang="en-US" dirty="0"/>
              <a:t>	^ composer view</a:t>
            </a:r>
            <a:endParaRPr lang="uk-UA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E0AAB83-DB41-40EC-8308-678CFE28D97B}"/>
              </a:ext>
            </a:extLst>
          </p:cNvPr>
          <p:cNvSpPr txBox="1">
            <a:spLocks/>
          </p:cNvSpPr>
          <p:nvPr/>
        </p:nvSpPr>
        <p:spPr>
          <a:xfrm>
            <a:off x="6960198" y="1245633"/>
            <a:ext cx="5231802" cy="554378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  self </a:t>
            </a:r>
            <a:r>
              <a:rPr lang="en-US" dirty="0" err="1"/>
              <a:t>initializeMultiplicationView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  self </a:t>
            </a:r>
            <a:r>
              <a:rPr lang="en-US" dirty="0" err="1"/>
              <a:t>setPositionsForMultiplication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resultMatrixUpdateLinkLast</a:t>
            </a:r>
            <a:r>
              <a:rPr lang="en-US" dirty="0"/>
              <a:t> := </a:t>
            </a:r>
            <a:r>
              <a:rPr lang="en-US" dirty="0" err="1"/>
              <a:t>MetaLink</a:t>
            </a:r>
            <a:r>
              <a:rPr lang="en-US" dirty="0"/>
              <a:t> new.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resultMatrixUpdateLinkLast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metaObject</a:t>
            </a:r>
            <a:r>
              <a:rPr lang="en-US" dirty="0"/>
              <a:t>: [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resultMatrixUpdateLinkLast</a:t>
            </a:r>
            <a:r>
              <a:rPr lang="en-US" dirty="0"/>
              <a:t> uninstall.</a:t>
            </a:r>
          </a:p>
          <a:p>
            <a:pPr marL="0" indent="0">
              <a:buNone/>
            </a:pPr>
            <a:r>
              <a:rPr lang="en-US" dirty="0"/>
              <a:t>      …</a:t>
            </a:r>
          </a:p>
          <a:p>
            <a:pPr marL="0" indent="0">
              <a:buNone/>
            </a:pPr>
            <a:r>
              <a:rPr lang="en-US" dirty="0"/>
              <a:t>      value</a:t>
            </a:r>
          </a:p>
          <a:p>
            <a:pPr marL="0" indent="0">
              <a:buNone/>
            </a:pPr>
            <a:r>
              <a:rPr lang="en-US" dirty="0"/>
              <a:t>        link: </a:t>
            </a:r>
            <a:r>
              <a:rPr lang="en-US" dirty="0" err="1"/>
              <a:t>newResultUpdateLastLink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toSlotNamed</a:t>
            </a:r>
            <a:r>
              <a:rPr lang="en-US" dirty="0"/>
              <a:t>: #last</a:t>
            </a:r>
          </a:p>
          <a:p>
            <a:pPr marL="0" indent="0">
              <a:buNone/>
            </a:pPr>
            <a:r>
              <a:rPr lang="en-US" dirty="0"/>
              <a:t>        option: #write.</a:t>
            </a:r>
          </a:p>
          <a:p>
            <a:pPr marL="0" indent="0">
              <a:buNone/>
            </a:pPr>
            <a:r>
              <a:rPr lang="en-US" dirty="0"/>
              <a:t>      semaphore signal.</a:t>
            </a:r>
          </a:p>
          <a:p>
            <a:pPr marL="0" indent="0">
              <a:buNone/>
            </a:pPr>
            <a:r>
              <a:rPr lang="en-US" dirty="0"/>
              <a:t>      process suspend ]. 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638CDF-38F0-4B69-8668-F4E2DFF8E7B1}"/>
              </a:ext>
            </a:extLst>
          </p:cNvPr>
          <p:cNvSpPr/>
          <p:nvPr/>
        </p:nvSpPr>
        <p:spPr>
          <a:xfrm>
            <a:off x="1673789" y="930557"/>
            <a:ext cx="3457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b="1" dirty="0"/>
              <a:t>Метод множення візуалізатора: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E374D0-61BB-48A2-B74D-B631A340E63E}"/>
              </a:ext>
            </a:extLst>
          </p:cNvPr>
          <p:cNvSpPr/>
          <p:nvPr/>
        </p:nvSpPr>
        <p:spPr>
          <a:xfrm>
            <a:off x="7709784" y="811096"/>
            <a:ext cx="3034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b="1" dirty="0" err="1"/>
              <a:t>Метапосилання</a:t>
            </a:r>
            <a:r>
              <a:rPr lang="uk-UA" b="1" dirty="0"/>
              <a:t> результату</a:t>
            </a:r>
            <a:r>
              <a:rPr lang="uk-UA" dirty="0"/>
              <a:t>: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AC939F-0195-4579-BCBA-B1609596FB1F}"/>
              </a:ext>
            </a:extLst>
          </p:cNvPr>
          <p:cNvSpPr/>
          <p:nvPr/>
        </p:nvSpPr>
        <p:spPr>
          <a:xfrm>
            <a:off x="1204611" y="2388198"/>
            <a:ext cx="5206947" cy="69924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uk-UA" sz="2400" b="1" dirty="0">
                <a:solidFill>
                  <a:schemeClr val="tx1"/>
                </a:solidFill>
              </a:rPr>
              <a:t>1</a:t>
            </a:r>
            <a:endParaRPr lang="uk-UA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0DCB14-B482-45A0-9F76-C6EEEC27D28F}"/>
              </a:ext>
            </a:extLst>
          </p:cNvPr>
          <p:cNvSpPr/>
          <p:nvPr/>
        </p:nvSpPr>
        <p:spPr>
          <a:xfrm>
            <a:off x="1217161" y="3148852"/>
            <a:ext cx="5506368" cy="36889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uk-UA" sz="2400" b="1" dirty="0">
                <a:solidFill>
                  <a:schemeClr val="tx1"/>
                </a:solidFill>
              </a:rPr>
              <a:t>2</a:t>
            </a:r>
            <a:endParaRPr lang="uk-UA" b="1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1E3E08-04C3-4E63-934E-C330C8181344}"/>
              </a:ext>
            </a:extLst>
          </p:cNvPr>
          <p:cNvSpPr/>
          <p:nvPr/>
        </p:nvSpPr>
        <p:spPr>
          <a:xfrm>
            <a:off x="1217161" y="3541060"/>
            <a:ext cx="5506368" cy="149351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uk-UA" sz="2400" b="1" dirty="0">
                <a:solidFill>
                  <a:schemeClr val="tx1"/>
                </a:solidFill>
              </a:rPr>
              <a:t>3</a:t>
            </a:r>
            <a:endParaRPr lang="uk-UA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FC31D8-0B5B-42D6-8124-A22A4DA9290A}"/>
              </a:ext>
            </a:extLst>
          </p:cNvPr>
          <p:cNvSpPr/>
          <p:nvPr/>
        </p:nvSpPr>
        <p:spPr>
          <a:xfrm>
            <a:off x="7038841" y="1608271"/>
            <a:ext cx="4998966" cy="77992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uk-UA" sz="2400" b="1" dirty="0">
                <a:solidFill>
                  <a:schemeClr val="tx1"/>
                </a:solidFill>
              </a:rPr>
              <a:t>4</a:t>
            </a:r>
            <a:endParaRPr lang="uk-UA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FBDDD4-B744-4595-9028-CB689FE5DBAE}"/>
              </a:ext>
            </a:extLst>
          </p:cNvPr>
          <p:cNvSpPr/>
          <p:nvPr/>
        </p:nvSpPr>
        <p:spPr>
          <a:xfrm>
            <a:off x="7038841" y="2388199"/>
            <a:ext cx="4998966" cy="36933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uk-UA" sz="2400" b="1" dirty="0">
                <a:solidFill>
                  <a:schemeClr val="tx1"/>
                </a:solidFill>
              </a:rPr>
              <a:t>5</a:t>
            </a:r>
            <a:endParaRPr lang="uk-UA" b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030A4D-FD44-4313-8D28-BD5FB3C6A60B}"/>
              </a:ext>
            </a:extLst>
          </p:cNvPr>
          <p:cNvSpPr/>
          <p:nvPr/>
        </p:nvSpPr>
        <p:spPr>
          <a:xfrm>
            <a:off x="7038841" y="3429000"/>
            <a:ext cx="4998966" cy="36933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uk-UA" sz="2400" b="1" dirty="0">
                <a:solidFill>
                  <a:schemeClr val="tx1"/>
                </a:solidFill>
              </a:rPr>
              <a:t>6</a:t>
            </a:r>
            <a:endParaRPr lang="uk-UA" b="1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915285-DB13-4EF9-8158-87BE0BEC94A9}"/>
              </a:ext>
            </a:extLst>
          </p:cNvPr>
          <p:cNvSpPr/>
          <p:nvPr/>
        </p:nvSpPr>
        <p:spPr>
          <a:xfrm>
            <a:off x="7038841" y="4167663"/>
            <a:ext cx="4998966" cy="144470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uk-UA" sz="2400" b="1" dirty="0">
                <a:solidFill>
                  <a:schemeClr val="tx1"/>
                </a:solidFill>
              </a:rPr>
              <a:t>7</a:t>
            </a:r>
            <a:endParaRPr lang="uk-UA" b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D33370-8CC1-4BE7-8A76-89394EE0E111}"/>
              </a:ext>
            </a:extLst>
          </p:cNvPr>
          <p:cNvSpPr/>
          <p:nvPr/>
        </p:nvSpPr>
        <p:spPr>
          <a:xfrm>
            <a:off x="7038841" y="5661645"/>
            <a:ext cx="4998966" cy="38525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uk-UA" sz="2400" b="1" dirty="0">
                <a:solidFill>
                  <a:schemeClr val="tx1"/>
                </a:solidFill>
              </a:rPr>
              <a:t>8</a:t>
            </a:r>
            <a:endParaRPr lang="uk-UA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A3C560-91D1-409E-A9C4-C7A249C33764}"/>
              </a:ext>
            </a:extLst>
          </p:cNvPr>
          <p:cNvSpPr/>
          <p:nvPr/>
        </p:nvSpPr>
        <p:spPr>
          <a:xfrm>
            <a:off x="7038841" y="6062577"/>
            <a:ext cx="4998966" cy="38525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uk-UA" sz="2400" b="1" dirty="0">
                <a:solidFill>
                  <a:schemeClr val="tx1"/>
                </a:solidFill>
              </a:rPr>
              <a:t>9</a:t>
            </a:r>
            <a:endParaRPr lang="uk-UA" b="1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6F32BC9-4B71-4CED-B66E-AC3918F45191}"/>
              </a:ext>
            </a:extLst>
          </p:cNvPr>
          <p:cNvCxnSpPr>
            <a:endCxn id="12" idx="1"/>
          </p:cNvCxnSpPr>
          <p:nvPr/>
        </p:nvCxnSpPr>
        <p:spPr>
          <a:xfrm flipV="1">
            <a:off x="3625327" y="3613666"/>
            <a:ext cx="3413514" cy="553998"/>
          </a:xfrm>
          <a:prstGeom prst="curvedConnector3">
            <a:avLst>
              <a:gd name="adj1" fmla="val 66703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0B1FEFC-2A09-484C-A115-63D24D2CE2EA}"/>
              </a:ext>
            </a:extLst>
          </p:cNvPr>
          <p:cNvSpPr/>
          <p:nvPr/>
        </p:nvSpPr>
        <p:spPr>
          <a:xfrm>
            <a:off x="3073424" y="4654467"/>
            <a:ext cx="3972835" cy="1221591"/>
          </a:xfrm>
          <a:custGeom>
            <a:avLst/>
            <a:gdLst>
              <a:gd name="connsiteX0" fmla="*/ 3972835 w 3972835"/>
              <a:gd name="connsiteY0" fmla="*/ 1257847 h 1292503"/>
              <a:gd name="connsiteX1" fmla="*/ 3391922 w 3972835"/>
              <a:gd name="connsiteY1" fmla="*/ 1171786 h 1292503"/>
              <a:gd name="connsiteX2" fmla="*/ 3241315 w 3972835"/>
              <a:gd name="connsiteY2" fmla="*/ 268144 h 1292503"/>
              <a:gd name="connsiteX3" fmla="*/ 218416 w 3972835"/>
              <a:gd name="connsiteY3" fmla="*/ 300417 h 1292503"/>
              <a:gd name="connsiteX4" fmla="*/ 239931 w 3972835"/>
              <a:gd name="connsiteY4" fmla="*/ 20718 h 1292503"/>
              <a:gd name="connsiteX5" fmla="*/ 261447 w 3972835"/>
              <a:gd name="connsiteY5" fmla="*/ 20718 h 1292503"/>
              <a:gd name="connsiteX6" fmla="*/ 250689 w 3972835"/>
              <a:gd name="connsiteY6" fmla="*/ 20718 h 1292503"/>
              <a:gd name="connsiteX7" fmla="*/ 250689 w 3972835"/>
              <a:gd name="connsiteY7" fmla="*/ 20718 h 1292503"/>
              <a:gd name="connsiteX8" fmla="*/ 272204 w 3972835"/>
              <a:gd name="connsiteY8" fmla="*/ 20718 h 1292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72835" h="1292503">
                <a:moveTo>
                  <a:pt x="3972835" y="1257847"/>
                </a:moveTo>
                <a:cubicBezTo>
                  <a:pt x="3743338" y="1297292"/>
                  <a:pt x="3513842" y="1336737"/>
                  <a:pt x="3391922" y="1171786"/>
                </a:cubicBezTo>
                <a:cubicBezTo>
                  <a:pt x="3270002" y="1006835"/>
                  <a:pt x="3770233" y="413372"/>
                  <a:pt x="3241315" y="268144"/>
                </a:cubicBezTo>
                <a:cubicBezTo>
                  <a:pt x="2712397" y="122916"/>
                  <a:pt x="718647" y="341655"/>
                  <a:pt x="218416" y="300417"/>
                </a:cubicBezTo>
                <a:cubicBezTo>
                  <a:pt x="-281815" y="259179"/>
                  <a:pt x="232759" y="67334"/>
                  <a:pt x="239931" y="20718"/>
                </a:cubicBezTo>
                <a:cubicBezTo>
                  <a:pt x="247103" y="-25898"/>
                  <a:pt x="261447" y="20718"/>
                  <a:pt x="261447" y="20718"/>
                </a:cubicBezTo>
                <a:lnTo>
                  <a:pt x="250689" y="20718"/>
                </a:lnTo>
                <a:lnTo>
                  <a:pt x="250689" y="20718"/>
                </a:lnTo>
                <a:lnTo>
                  <a:pt x="272204" y="20718"/>
                </a:lnTo>
              </a:path>
            </a:pathLst>
          </a:custGeom>
          <a:noFill/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33664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9641" y="186071"/>
            <a:ext cx="4044619" cy="760228"/>
          </a:xfrm>
        </p:spPr>
        <p:txBody>
          <a:bodyPr/>
          <a:lstStyle/>
          <a:p>
            <a:r>
              <a:rPr lang="uk-UA" dirty="0"/>
              <a:t>Приклад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Місце для вмісту 2"/>
              <p:cNvSpPr>
                <a:spLocks noGrp="1"/>
              </p:cNvSpPr>
              <p:nvPr>
                <p:ph idx="1"/>
              </p:nvPr>
            </p:nvSpPr>
            <p:spPr>
              <a:xfrm>
                <a:off x="5114260" y="946299"/>
                <a:ext cx="2619857" cy="1617922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Місце для вмісту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14260" y="946299"/>
                <a:ext cx="2619857" cy="1617922"/>
              </a:xfrm>
              <a:blipFill>
                <a:blip r:embed="rId2"/>
                <a:stretch>
                  <a:fillRect t="-56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247827" y="3025898"/>
            <a:ext cx="3909503" cy="28751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Рисунок 7"/>
          <p:cNvPicPr/>
          <p:nvPr/>
        </p:nvPicPr>
        <p:blipFill>
          <a:blip r:embed="rId4"/>
          <a:stretch>
            <a:fillRect/>
          </a:stretch>
        </p:blipFill>
        <p:spPr>
          <a:xfrm>
            <a:off x="4205929" y="2930204"/>
            <a:ext cx="3903833" cy="30665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5"/>
          <a:srcRect l="2886"/>
          <a:stretch/>
        </p:blipFill>
        <p:spPr>
          <a:xfrm>
            <a:off x="8237353" y="2639081"/>
            <a:ext cx="3731374" cy="36488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911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o_addition_with_pause">
            <a:hlinkClick r:id="" action="ppaction://media"/>
            <a:extLst>
              <a:ext uri="{FF2B5EF4-FFF2-40B4-BE49-F238E27FC236}">
                <a16:creationId xmlns:a16="http://schemas.microsoft.com/office/drawing/2014/main" id="{09508CB4-A49D-4376-90ED-66444768FE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732551" y="396240"/>
            <a:ext cx="7011378" cy="5830114"/>
          </a:xfrm>
          <a:prstGeom prst="rect">
            <a:avLst/>
          </a:prstGeom>
        </p:spPr>
      </p:pic>
      <p:pic>
        <p:nvPicPr>
          <p:cNvPr id="13" name="coo_mult">
            <a:hlinkClick r:id="" action="ppaction://media"/>
            <a:extLst>
              <a:ext uri="{FF2B5EF4-FFF2-40B4-BE49-F238E27FC236}">
                <a16:creationId xmlns:a16="http://schemas.microsoft.com/office/drawing/2014/main" id="{25904133-7EBE-46B6-90A4-C9226A1AEAE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733529" y="390664"/>
            <a:ext cx="7010400" cy="5829300"/>
          </a:xfrm>
          <a:prstGeom prst="rect">
            <a:avLst/>
          </a:prstGeom>
        </p:spPr>
      </p:pic>
      <p:pic>
        <p:nvPicPr>
          <p:cNvPr id="14" name="tw_mult">
            <a:hlinkClick r:id="" action="ppaction://media"/>
            <a:extLst>
              <a:ext uri="{FF2B5EF4-FFF2-40B4-BE49-F238E27FC236}">
                <a16:creationId xmlns:a16="http://schemas.microsoft.com/office/drawing/2014/main" id="{1B318A7C-A109-4053-90A5-2C8708E02BC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2733529" y="384274"/>
            <a:ext cx="7010400" cy="5829300"/>
          </a:xfrm>
          <a:prstGeom prst="rect">
            <a:avLst/>
          </a:prstGeom>
        </p:spPr>
      </p:pic>
      <p:pic>
        <p:nvPicPr>
          <p:cNvPr id="15" name="coo_trans">
            <a:hlinkClick r:id="" action="ppaction://media"/>
            <a:extLst>
              <a:ext uri="{FF2B5EF4-FFF2-40B4-BE49-F238E27FC236}">
                <a16:creationId xmlns:a16="http://schemas.microsoft.com/office/drawing/2014/main" id="{7857381C-1A12-4716-BE70-076F3CDB16FB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733529" y="377884"/>
            <a:ext cx="7010400" cy="5829300"/>
          </a:xfrm>
          <a:prstGeom prst="rect">
            <a:avLst/>
          </a:prstGeom>
        </p:spPr>
      </p:pic>
      <p:pic>
        <p:nvPicPr>
          <p:cNvPr id="16" name="lil_trans">
            <a:hlinkClick r:id="" action="ppaction://media"/>
            <a:extLst>
              <a:ext uri="{FF2B5EF4-FFF2-40B4-BE49-F238E27FC236}">
                <a16:creationId xmlns:a16="http://schemas.microsoft.com/office/drawing/2014/main" id="{E00C8162-E822-4260-9988-478C4F9620FC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2733529" y="371494"/>
            <a:ext cx="7010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0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46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7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D29C9-975E-4583-AD06-63AC59999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672" y="117438"/>
            <a:ext cx="3367388" cy="949362"/>
          </a:xfrm>
        </p:spPr>
        <p:txBody>
          <a:bodyPr>
            <a:normAutofit/>
          </a:bodyPr>
          <a:lstStyle/>
          <a:p>
            <a:r>
              <a:rPr lang="uk-UA" sz="4800" dirty="0"/>
              <a:t>План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268C8-ED74-4A20-8904-6093C1ABD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0616" y="1215615"/>
            <a:ext cx="9932407" cy="4575586"/>
          </a:xfrm>
        </p:spPr>
        <p:txBody>
          <a:bodyPr>
            <a:normAutofit/>
          </a:bodyPr>
          <a:lstStyle/>
          <a:p>
            <a:r>
              <a:rPr lang="uk-UA" sz="3200" dirty="0"/>
              <a:t>Результати попередніх робіт</a:t>
            </a:r>
          </a:p>
          <a:p>
            <a:r>
              <a:rPr lang="uk-UA" sz="3200" dirty="0"/>
              <a:t>Інструменти:</a:t>
            </a:r>
          </a:p>
          <a:p>
            <a:pPr lvl="1"/>
            <a:r>
              <a:rPr lang="en-US" sz="2800" dirty="0" err="1"/>
              <a:t>Roassal</a:t>
            </a:r>
            <a:endParaRPr lang="en-US" sz="2800" dirty="0"/>
          </a:p>
          <a:p>
            <a:pPr lvl="1"/>
            <a:r>
              <a:rPr lang="en-US" sz="2800" dirty="0"/>
              <a:t>Reflectivity</a:t>
            </a:r>
          </a:p>
          <a:p>
            <a:r>
              <a:rPr lang="uk-UA" sz="3200" dirty="0"/>
              <a:t>Реалізація</a:t>
            </a:r>
          </a:p>
          <a:p>
            <a:r>
              <a:rPr lang="uk-UA" sz="3200" dirty="0"/>
              <a:t>Приклади</a:t>
            </a:r>
          </a:p>
        </p:txBody>
      </p:sp>
    </p:spTree>
    <p:extLst>
      <p:ext uri="{BB962C8B-B14F-4D97-AF65-F5344CB8AC3E}">
        <p14:creationId xmlns:p14="http://schemas.microsoft.com/office/powerpoint/2010/main" val="3906230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860682" y="-125361"/>
            <a:ext cx="10018713" cy="1752599"/>
          </a:xfrm>
        </p:spPr>
        <p:txBody>
          <a:bodyPr/>
          <a:lstStyle/>
          <a:p>
            <a:r>
              <a:rPr lang="uk-UA" dirty="0"/>
              <a:t>Список координат</a:t>
            </a:r>
          </a:p>
        </p:txBody>
      </p:sp>
      <p:pic>
        <p:nvPicPr>
          <p:cNvPr id="5" name="Місце для вмісту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20"/>
          <a:stretch/>
        </p:blipFill>
        <p:spPr>
          <a:xfrm>
            <a:off x="749549" y="1403498"/>
            <a:ext cx="10898831" cy="5337544"/>
          </a:xfrm>
        </p:spPr>
      </p:pic>
      <p:pic>
        <p:nvPicPr>
          <p:cNvPr id="4" name="Рисунок 33">
            <a:extLst>
              <a:ext uri="{FF2B5EF4-FFF2-40B4-BE49-F238E27FC236}">
                <a16:creationId xmlns:a16="http://schemas.microsoft.com/office/drawing/2014/main" id="{D3AD8650-66D8-4E8B-9CAC-8C7101FD5C2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033969" y="1282846"/>
            <a:ext cx="7012947" cy="50569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5914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742696" y="0"/>
            <a:ext cx="10018713" cy="1752599"/>
          </a:xfrm>
        </p:spPr>
        <p:txBody>
          <a:bodyPr/>
          <a:lstStyle/>
          <a:p>
            <a:r>
              <a:rPr lang="uk-UA" dirty="0"/>
              <a:t>Колекція списків</a:t>
            </a:r>
          </a:p>
        </p:txBody>
      </p:sp>
      <p:pic>
        <p:nvPicPr>
          <p:cNvPr id="4" name="Місце для вмісту 3" descr="D:\Downloads\LIL Sparse Matrix Pharo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085" y="1563329"/>
            <a:ext cx="10309122" cy="4159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Рисунок 32">
            <a:extLst>
              <a:ext uri="{FF2B5EF4-FFF2-40B4-BE49-F238E27FC236}">
                <a16:creationId xmlns:a16="http://schemas.microsoft.com/office/drawing/2014/main" id="{4E201C7A-2228-4CE1-8845-172C9291229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83560" y="1418590"/>
            <a:ext cx="6903720" cy="51854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5842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4714470" cy="675167"/>
          </a:xfrm>
        </p:spPr>
        <p:txBody>
          <a:bodyPr>
            <a:normAutofit fontScale="90000"/>
          </a:bodyPr>
          <a:lstStyle/>
          <a:p>
            <a:r>
              <a:rPr lang="uk-UA" dirty="0"/>
              <a:t>Мережа списків</a:t>
            </a:r>
            <a:endParaRPr lang="en-GB" dirty="0"/>
          </a:p>
        </p:txBody>
      </p:sp>
      <p:pic>
        <p:nvPicPr>
          <p:cNvPr id="4" name="Місце для вмісту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739" y="1477925"/>
            <a:ext cx="10138689" cy="4768132"/>
          </a:xfrm>
        </p:spPr>
      </p:pic>
      <p:pic>
        <p:nvPicPr>
          <p:cNvPr id="6" name="Рисунок 31">
            <a:extLst>
              <a:ext uri="{FF2B5EF4-FFF2-40B4-BE49-F238E27FC236}">
                <a16:creationId xmlns:a16="http://schemas.microsoft.com/office/drawing/2014/main" id="{9F7FE1E2-08CB-4CEC-BD8F-C028CCB835D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47110" y="1477925"/>
            <a:ext cx="5495290" cy="51603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339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915E9-BAFB-4778-B92D-3BE71C1FD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371" y="0"/>
            <a:ext cx="5648008" cy="787998"/>
          </a:xfrm>
        </p:spPr>
        <p:txBody>
          <a:bodyPr>
            <a:normAutofit/>
          </a:bodyPr>
          <a:lstStyle/>
          <a:p>
            <a:r>
              <a:rPr lang="en-GB" dirty="0" err="1"/>
              <a:t>Roassal</a:t>
            </a:r>
            <a:r>
              <a:rPr lang="uk-UA" dirty="0"/>
              <a:t>: Композиція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E903FF-C7BA-4B20-A201-224CCF51713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2990" y="994872"/>
            <a:ext cx="10406020" cy="15314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9711B6-385E-4F77-A601-7535F140F84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90622" y="2733199"/>
            <a:ext cx="8810756" cy="40826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39947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90315" y="33338"/>
            <a:ext cx="4792151" cy="855921"/>
          </a:xfrm>
        </p:spPr>
        <p:txBody>
          <a:bodyPr>
            <a:normAutofit/>
          </a:bodyPr>
          <a:lstStyle/>
          <a:p>
            <a:r>
              <a:rPr lang="en-GB" dirty="0" err="1"/>
              <a:t>Roassal</a:t>
            </a:r>
            <a:r>
              <a:rPr lang="uk-UA" dirty="0"/>
              <a:t>: Композиція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9D569-0312-4502-B6B8-FC876B571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252" y="1055813"/>
            <a:ext cx="5289495" cy="5550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492949-57F5-47DC-B1FC-8296991C8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941" y="889259"/>
            <a:ext cx="7021520" cy="58145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84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D604E-289D-4F4A-AAA2-1CB79F8DB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015" y="34769"/>
            <a:ext cx="5515929" cy="913761"/>
          </a:xfrm>
        </p:spPr>
        <p:txBody>
          <a:bodyPr/>
          <a:lstStyle/>
          <a:p>
            <a:r>
              <a:rPr lang="en-US" dirty="0" err="1"/>
              <a:t>MetaLink</a:t>
            </a:r>
            <a:r>
              <a:rPr lang="uk-UA" dirty="0"/>
              <a:t>: Рефлексія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6C7A80-D750-42C1-B456-45DF27997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3035" y="948530"/>
            <a:ext cx="6303486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370FF7-D2BE-4FC3-A8FD-E7E53D292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4216638"/>
            <a:ext cx="5429250" cy="2457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2C2555-8218-46E2-961E-2C85F8702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740" y="4252912"/>
            <a:ext cx="496252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935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E0E63-909A-4A58-A93A-1FB254923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280" y="365760"/>
            <a:ext cx="5540433" cy="831028"/>
          </a:xfrm>
        </p:spPr>
        <p:txBody>
          <a:bodyPr/>
          <a:lstStyle/>
          <a:p>
            <a:r>
              <a:rPr lang="en-US" dirty="0" err="1"/>
              <a:t>MetaLink</a:t>
            </a:r>
            <a:r>
              <a:rPr lang="en-US" dirty="0"/>
              <a:t>: </a:t>
            </a:r>
            <a:r>
              <a:rPr lang="uk-UA" dirty="0"/>
              <a:t>Можливості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928E1-D4DE-4FD7-9B07-9E0EBF8BA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0467" y="1099968"/>
            <a:ext cx="4991794" cy="3124201"/>
          </a:xfrm>
        </p:spPr>
        <p:txBody>
          <a:bodyPr>
            <a:normAutofit/>
          </a:bodyPr>
          <a:lstStyle/>
          <a:p>
            <a:r>
              <a:rPr lang="uk-UA" dirty="0"/>
              <a:t>Прив’язка до:</a:t>
            </a:r>
          </a:p>
          <a:p>
            <a:pPr lvl="1"/>
            <a:r>
              <a:rPr lang="uk-UA" dirty="0"/>
              <a:t>Змінної екземпляру класу</a:t>
            </a:r>
          </a:p>
          <a:p>
            <a:pPr lvl="1"/>
            <a:r>
              <a:rPr lang="uk-UA" dirty="0"/>
              <a:t>Змінної класу</a:t>
            </a:r>
          </a:p>
          <a:p>
            <a:pPr lvl="1"/>
            <a:r>
              <a:rPr lang="uk-UA" dirty="0"/>
              <a:t>Методу (класу чи об’єкта класу)</a:t>
            </a:r>
          </a:p>
          <a:p>
            <a:pPr lvl="1"/>
            <a:r>
              <a:rPr lang="uk-UA" dirty="0"/>
              <a:t>Тимчасової змінної методу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BEFFED3-2079-44E6-8ABC-F1111BD48B3C}"/>
              </a:ext>
            </a:extLst>
          </p:cNvPr>
          <p:cNvSpPr txBox="1">
            <a:spLocks/>
          </p:cNvSpPr>
          <p:nvPr/>
        </p:nvSpPr>
        <p:spPr>
          <a:xfrm>
            <a:off x="6602261" y="1099968"/>
            <a:ext cx="3989540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/>
              <a:t>Час виклику:</a:t>
            </a:r>
          </a:p>
          <a:p>
            <a:pPr lvl="1"/>
            <a:r>
              <a:rPr lang="uk-UA" dirty="0"/>
              <a:t>До</a:t>
            </a:r>
          </a:p>
          <a:p>
            <a:pPr lvl="1"/>
            <a:r>
              <a:rPr lang="uk-UA" dirty="0"/>
              <a:t>Після</a:t>
            </a:r>
          </a:p>
          <a:p>
            <a:pPr lvl="1"/>
            <a:r>
              <a:rPr lang="uk-UA" dirty="0"/>
              <a:t>Замість</a:t>
            </a:r>
          </a:p>
          <a:p>
            <a:pPr lvl="1"/>
            <a:r>
              <a:rPr lang="uk-UA" dirty="0"/>
              <a:t>При виникненні помилки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2E83F46-636A-47B9-8DC0-9855F3FE1DFC}"/>
              </a:ext>
            </a:extLst>
          </p:cNvPr>
          <p:cNvSpPr txBox="1">
            <a:spLocks/>
          </p:cNvSpPr>
          <p:nvPr/>
        </p:nvSpPr>
        <p:spPr>
          <a:xfrm>
            <a:off x="4748237" y="3733799"/>
            <a:ext cx="370804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/>
              <a:t>Умова виклику:</a:t>
            </a:r>
          </a:p>
          <a:p>
            <a:pPr lvl="1"/>
            <a:r>
              <a:rPr lang="uk-UA" dirty="0"/>
              <a:t>Запис</a:t>
            </a:r>
          </a:p>
          <a:p>
            <a:pPr lvl="1"/>
            <a:r>
              <a:rPr lang="uk-UA" dirty="0"/>
              <a:t>Читання</a:t>
            </a:r>
          </a:p>
          <a:p>
            <a:pPr lvl="1"/>
            <a:r>
              <a:rPr lang="uk-UA" dirty="0"/>
              <a:t>Читання та запис</a:t>
            </a:r>
          </a:p>
        </p:txBody>
      </p:sp>
    </p:spTree>
    <p:extLst>
      <p:ext uri="{BB962C8B-B14F-4D97-AF65-F5344CB8AC3E}">
        <p14:creationId xmlns:p14="http://schemas.microsoft.com/office/powerpoint/2010/main" val="7648608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аралакс">
  <a:themeElements>
    <a:clrScheme name="Паралакс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Паралакс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Паралакс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TM03457496[[fn=Паралакс]]</Template>
  <TotalTime>1540</TotalTime>
  <Words>266</Words>
  <Application>Microsoft Office PowerPoint</Application>
  <PresentationFormat>Widescreen</PresentationFormat>
  <Paragraphs>102</Paragraphs>
  <Slides>14</Slides>
  <Notes>3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Cambria Math</vt:lpstr>
      <vt:lpstr>Consolas</vt:lpstr>
      <vt:lpstr>Corbel</vt:lpstr>
      <vt:lpstr>Паралакс</vt:lpstr>
      <vt:lpstr>Візуалізація операцій над розрідженими матрицями в середовищі       мовою Smalltalk</vt:lpstr>
      <vt:lpstr>План</vt:lpstr>
      <vt:lpstr>Список координат</vt:lpstr>
      <vt:lpstr>Колекція списків</vt:lpstr>
      <vt:lpstr>Мережа списків</vt:lpstr>
      <vt:lpstr>Roassal: Композиція</vt:lpstr>
      <vt:lpstr>Roassal: Композиція</vt:lpstr>
      <vt:lpstr>MetaLink: Рефлексія</vt:lpstr>
      <vt:lpstr>MetaLink: Можливості</vt:lpstr>
      <vt:lpstr>MetaLink: Приклад</vt:lpstr>
      <vt:lpstr>Візуалізатори</vt:lpstr>
      <vt:lpstr>Візуалізатори: Синхронізація</vt:lpstr>
      <vt:lpstr>Приклад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you speak Pharo?</dc:title>
  <dc:creator>Кормушин Ярослав</dc:creator>
  <cp:lastModifiedBy>Ярослав Кормушин</cp:lastModifiedBy>
  <cp:revision>67</cp:revision>
  <dcterms:created xsi:type="dcterms:W3CDTF">2017-02-14T21:32:31Z</dcterms:created>
  <dcterms:modified xsi:type="dcterms:W3CDTF">2019-05-23T19:39:53Z</dcterms:modified>
</cp:coreProperties>
</file>